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60" autoAdjust="0"/>
    <p:restoredTop sz="94660"/>
  </p:normalViewPr>
  <p:slideViewPr>
    <p:cSldViewPr snapToGrid="0">
      <p:cViewPr>
        <p:scale>
          <a:sx n="90" d="100"/>
          <a:sy n="90" d="100"/>
        </p:scale>
        <p:origin x="1496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F81BF1-DDD3-449C-A7DC-4757A05D2D0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2D141C-7537-4F1C-8D1D-E8D70A1AAD0D}">
      <dgm:prSet/>
      <dgm:spPr/>
      <dgm:t>
        <a:bodyPr/>
        <a:lstStyle/>
        <a:p>
          <a:pPr algn="ctr" rtl="0"/>
          <a:r>
            <a:rPr lang="en-GB" dirty="0" smtClean="0"/>
            <a:t>Farmers revealed that the training conducted will enhance the followings:</a:t>
          </a:r>
          <a:endParaRPr lang="en-GB" dirty="0"/>
        </a:p>
      </dgm:t>
    </dgm:pt>
    <dgm:pt modelId="{814144B4-AFE2-4807-A564-AC8DA2FA29C7}" type="parTrans" cxnId="{9FFF1676-E27C-4E3F-8E57-EC15DA755653}">
      <dgm:prSet/>
      <dgm:spPr/>
      <dgm:t>
        <a:bodyPr/>
        <a:lstStyle/>
        <a:p>
          <a:pPr algn="ctr"/>
          <a:endParaRPr lang="en-GB"/>
        </a:p>
      </dgm:t>
    </dgm:pt>
    <dgm:pt modelId="{FD1A6C79-7C39-40A7-A5AF-E13FBEC4FAE5}" type="sibTrans" cxnId="{9FFF1676-E27C-4E3F-8E57-EC15DA755653}">
      <dgm:prSet/>
      <dgm:spPr/>
      <dgm:t>
        <a:bodyPr/>
        <a:lstStyle/>
        <a:p>
          <a:pPr algn="ctr"/>
          <a:endParaRPr lang="en-GB"/>
        </a:p>
      </dgm:t>
    </dgm:pt>
    <dgm:pt modelId="{F2F50013-3733-4924-9338-CFE54A2FE494}">
      <dgm:prSet/>
      <dgm:spPr/>
      <dgm:t>
        <a:bodyPr/>
        <a:lstStyle/>
        <a:p>
          <a:pPr algn="ctr" rtl="0"/>
          <a:r>
            <a:rPr lang="en-GB" dirty="0" smtClean="0"/>
            <a:t>Management of the locally available livestock feeds that will determine animals performance which will lead to </a:t>
          </a:r>
          <a:endParaRPr lang="en-GB" dirty="0"/>
        </a:p>
      </dgm:t>
    </dgm:pt>
    <dgm:pt modelId="{21045AB2-2093-4B2B-A30D-CD05A6C759E1}" type="parTrans" cxnId="{2438452D-F01C-48F6-82D8-1BD83C76CEA0}">
      <dgm:prSet/>
      <dgm:spPr/>
      <dgm:t>
        <a:bodyPr/>
        <a:lstStyle/>
        <a:p>
          <a:pPr algn="ctr"/>
          <a:endParaRPr lang="en-GB"/>
        </a:p>
      </dgm:t>
    </dgm:pt>
    <dgm:pt modelId="{6D3F1DF0-971E-4BE9-B7C2-D8A12C6EB2AE}" type="sibTrans" cxnId="{2438452D-F01C-48F6-82D8-1BD83C76CEA0}">
      <dgm:prSet/>
      <dgm:spPr/>
      <dgm:t>
        <a:bodyPr/>
        <a:lstStyle/>
        <a:p>
          <a:pPr algn="ctr"/>
          <a:endParaRPr lang="en-GB"/>
        </a:p>
      </dgm:t>
    </dgm:pt>
    <dgm:pt modelId="{54AE8F54-487E-4C99-AB8F-375F821C8934}">
      <dgm:prSet/>
      <dgm:spPr/>
      <dgm:t>
        <a:bodyPr/>
        <a:lstStyle/>
        <a:p>
          <a:pPr algn="ctr" rtl="0"/>
          <a:r>
            <a:rPr lang="en-GB" dirty="0" smtClean="0"/>
            <a:t>High animal production – Milk</a:t>
          </a:r>
          <a:endParaRPr lang="en-GB" dirty="0"/>
        </a:p>
      </dgm:t>
    </dgm:pt>
    <dgm:pt modelId="{C6E036F0-DC18-4CC3-84B9-1FB589AF688B}" type="parTrans" cxnId="{5D2DA668-8FA2-4EF6-A5EB-83FCE46C7957}">
      <dgm:prSet/>
      <dgm:spPr/>
      <dgm:t>
        <a:bodyPr/>
        <a:lstStyle/>
        <a:p>
          <a:pPr algn="ctr"/>
          <a:endParaRPr lang="en-GB"/>
        </a:p>
      </dgm:t>
    </dgm:pt>
    <dgm:pt modelId="{D539E5DC-6D4B-4979-B8FC-F0BD008AD491}" type="sibTrans" cxnId="{5D2DA668-8FA2-4EF6-A5EB-83FCE46C7957}">
      <dgm:prSet/>
      <dgm:spPr/>
      <dgm:t>
        <a:bodyPr/>
        <a:lstStyle/>
        <a:p>
          <a:pPr algn="ctr"/>
          <a:endParaRPr lang="en-GB"/>
        </a:p>
      </dgm:t>
    </dgm:pt>
    <dgm:pt modelId="{DB483055-7275-40BE-9267-10108D7FC117}">
      <dgm:prSet/>
      <dgm:spPr/>
      <dgm:t>
        <a:bodyPr/>
        <a:lstStyle/>
        <a:p>
          <a:pPr algn="ctr" rtl="0"/>
          <a:r>
            <a:rPr lang="en-GB" smtClean="0"/>
            <a:t>High productivity</a:t>
          </a:r>
          <a:endParaRPr lang="en-GB"/>
        </a:p>
      </dgm:t>
    </dgm:pt>
    <dgm:pt modelId="{8492908E-636B-485E-AC3A-CBDE6462F34B}" type="parTrans" cxnId="{53F99B57-DA2D-4EDB-A6B3-DECC20B2236B}">
      <dgm:prSet/>
      <dgm:spPr/>
      <dgm:t>
        <a:bodyPr/>
        <a:lstStyle/>
        <a:p>
          <a:pPr algn="ctr"/>
          <a:endParaRPr lang="en-GB"/>
        </a:p>
      </dgm:t>
    </dgm:pt>
    <dgm:pt modelId="{18C7994D-D530-454D-8F07-C4E179F3DA3E}" type="sibTrans" cxnId="{53F99B57-DA2D-4EDB-A6B3-DECC20B2236B}">
      <dgm:prSet/>
      <dgm:spPr/>
      <dgm:t>
        <a:bodyPr/>
        <a:lstStyle/>
        <a:p>
          <a:pPr algn="ctr"/>
          <a:endParaRPr lang="en-GB"/>
        </a:p>
      </dgm:t>
    </dgm:pt>
    <dgm:pt modelId="{5255CDE8-7971-450C-AE57-C316E2BD170D}">
      <dgm:prSet custT="1"/>
      <dgm:spPr/>
      <dgm:t>
        <a:bodyPr/>
        <a:lstStyle/>
        <a:p>
          <a:pPr algn="ctr" rtl="0"/>
          <a:r>
            <a:rPr lang="en-GB" sz="1200" dirty="0" smtClean="0"/>
            <a:t>Increased profitability and impact on stable households income through selling of animals, and animal products   </a:t>
          </a:r>
          <a:endParaRPr lang="en-GB" sz="1200" dirty="0"/>
        </a:p>
      </dgm:t>
    </dgm:pt>
    <dgm:pt modelId="{83275791-14CB-49D7-9457-931958282794}" type="parTrans" cxnId="{EE14BA36-CB88-4E7C-B58B-C83B4247709A}">
      <dgm:prSet/>
      <dgm:spPr/>
      <dgm:t>
        <a:bodyPr/>
        <a:lstStyle/>
        <a:p>
          <a:pPr algn="ctr"/>
          <a:endParaRPr lang="en-GB"/>
        </a:p>
      </dgm:t>
    </dgm:pt>
    <dgm:pt modelId="{C28490EC-17EC-4B31-8AEE-0B54EBB48B66}" type="sibTrans" cxnId="{EE14BA36-CB88-4E7C-B58B-C83B4247709A}">
      <dgm:prSet/>
      <dgm:spPr/>
      <dgm:t>
        <a:bodyPr/>
        <a:lstStyle/>
        <a:p>
          <a:pPr algn="ctr"/>
          <a:endParaRPr lang="en-GB"/>
        </a:p>
      </dgm:t>
    </dgm:pt>
    <dgm:pt modelId="{6569875C-8268-4A3C-9DEA-CEC90FBECE98}" type="pres">
      <dgm:prSet presAssocID="{E1F81BF1-DDD3-449C-A7DC-4757A05D2D0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ABA07E2-D958-49F9-A2F8-E3428D58B1D4}" type="pres">
      <dgm:prSet presAssocID="{B92D141C-7537-4F1C-8D1D-E8D70A1AAD0D}" presName="node" presStyleLbl="node1" presStyleIdx="0" presStyleCnt="5" custScaleX="122092" custScaleY="11039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550F52-F7F1-49A3-B190-2E44276C88AB}" type="pres">
      <dgm:prSet presAssocID="{FD1A6C79-7C39-40A7-A5AF-E13FBEC4FAE5}" presName="sibTrans" presStyleLbl="sibTrans2D1" presStyleIdx="0" presStyleCnt="5"/>
      <dgm:spPr/>
      <dgm:t>
        <a:bodyPr/>
        <a:lstStyle/>
        <a:p>
          <a:endParaRPr lang="en-GB"/>
        </a:p>
      </dgm:t>
    </dgm:pt>
    <dgm:pt modelId="{ADF5E75E-AB1A-4F03-83FC-5AB3FFBE84A8}" type="pres">
      <dgm:prSet presAssocID="{FD1A6C79-7C39-40A7-A5AF-E13FBEC4FAE5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8DC7943E-EB84-42FF-8137-8CC690BC6611}" type="pres">
      <dgm:prSet presAssocID="{F2F50013-3733-4924-9338-CFE54A2FE494}" presName="node" presStyleLbl="node1" presStyleIdx="1" presStyleCnt="5" custScaleX="147616" custRadScaleRad="126185" custRadScaleInc="1469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20F0D2-22F8-4E51-9A6A-1ED19DF7CE60}" type="pres">
      <dgm:prSet presAssocID="{6D3F1DF0-971E-4BE9-B7C2-D8A12C6EB2AE}" presName="sibTrans" presStyleLbl="sibTrans2D1" presStyleIdx="1" presStyleCnt="5"/>
      <dgm:spPr/>
      <dgm:t>
        <a:bodyPr/>
        <a:lstStyle/>
        <a:p>
          <a:endParaRPr lang="en-GB"/>
        </a:p>
      </dgm:t>
    </dgm:pt>
    <dgm:pt modelId="{5436095E-8427-437A-AA69-6FD0529FCA9E}" type="pres">
      <dgm:prSet presAssocID="{6D3F1DF0-971E-4BE9-B7C2-D8A12C6EB2AE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12DC6DB9-6A7E-442C-8292-65F56EDFA6DB}" type="pres">
      <dgm:prSet presAssocID="{54AE8F54-487E-4C99-AB8F-375F821C8934}" presName="node" presStyleLbl="node1" presStyleIdx="2" presStyleCnt="5" custScaleX="128524" custScaleY="96110" custRadScaleRad="135870" custRadScaleInc="-444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FA19FB-05DF-4136-A663-AF557FD41D67}" type="pres">
      <dgm:prSet presAssocID="{D539E5DC-6D4B-4979-B8FC-F0BD008AD491}" presName="sibTrans" presStyleLbl="sibTrans2D1" presStyleIdx="2" presStyleCnt="5"/>
      <dgm:spPr/>
      <dgm:t>
        <a:bodyPr/>
        <a:lstStyle/>
        <a:p>
          <a:endParaRPr lang="en-GB"/>
        </a:p>
      </dgm:t>
    </dgm:pt>
    <dgm:pt modelId="{133694F5-2A4A-46E5-92F9-0EE4C01B6DD5}" type="pres">
      <dgm:prSet presAssocID="{D539E5DC-6D4B-4979-B8FC-F0BD008AD491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43DF6301-E97A-46E0-AFB3-7B416B56BC41}" type="pres">
      <dgm:prSet presAssocID="{DB483055-7275-40BE-9267-10108D7FC117}" presName="node" presStyleLbl="node1" presStyleIdx="3" presStyleCnt="5" custRadScaleRad="123139" custRadScaleInc="2608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003B8E-9407-42C1-9471-D17BDE8CB49B}" type="pres">
      <dgm:prSet presAssocID="{18C7994D-D530-454D-8F07-C4E179F3DA3E}" presName="sibTrans" presStyleLbl="sibTrans2D1" presStyleIdx="3" presStyleCnt="5"/>
      <dgm:spPr/>
      <dgm:t>
        <a:bodyPr/>
        <a:lstStyle/>
        <a:p>
          <a:endParaRPr lang="en-GB"/>
        </a:p>
      </dgm:t>
    </dgm:pt>
    <dgm:pt modelId="{104D61FF-64CA-4D78-9F21-B37CFF006C48}" type="pres">
      <dgm:prSet presAssocID="{18C7994D-D530-454D-8F07-C4E179F3DA3E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4721DDC4-1B55-4C2E-8440-F617F36CB2F9}" type="pres">
      <dgm:prSet presAssocID="{5255CDE8-7971-450C-AE57-C316E2BD170D}" presName="node" presStyleLbl="node1" presStyleIdx="4" presStyleCnt="5" custScaleX="117167" custScaleY="137558" custRadScaleRad="128485" custRadScaleInc="-777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1F09C7-5824-4B5B-B347-4A9D1D6531AA}" type="pres">
      <dgm:prSet presAssocID="{C28490EC-17EC-4B31-8AEE-0B54EBB48B66}" presName="sibTrans" presStyleLbl="sibTrans2D1" presStyleIdx="4" presStyleCnt="5"/>
      <dgm:spPr/>
      <dgm:t>
        <a:bodyPr/>
        <a:lstStyle/>
        <a:p>
          <a:endParaRPr lang="en-GB"/>
        </a:p>
      </dgm:t>
    </dgm:pt>
    <dgm:pt modelId="{6631FC15-8C80-41F1-91D3-0CF3E1CF37C3}" type="pres">
      <dgm:prSet presAssocID="{C28490EC-17EC-4B31-8AEE-0B54EBB48B66}" presName="connectorText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0CD750AB-22F0-4B84-A3D0-51589F4C4759}" type="presOf" srcId="{6D3F1DF0-971E-4BE9-B7C2-D8A12C6EB2AE}" destId="{3920F0D2-22F8-4E51-9A6A-1ED19DF7CE60}" srcOrd="0" destOrd="0" presId="urn:microsoft.com/office/officeart/2005/8/layout/cycle2"/>
    <dgm:cxn modelId="{646DA639-4C1D-4B69-9BEE-60B6E3EADDE5}" type="presOf" srcId="{DB483055-7275-40BE-9267-10108D7FC117}" destId="{43DF6301-E97A-46E0-AFB3-7B416B56BC41}" srcOrd="0" destOrd="0" presId="urn:microsoft.com/office/officeart/2005/8/layout/cycle2"/>
    <dgm:cxn modelId="{AC8D7CF9-C4D9-4822-B699-6158CCF4184C}" type="presOf" srcId="{B92D141C-7537-4F1C-8D1D-E8D70A1AAD0D}" destId="{1ABA07E2-D958-49F9-A2F8-E3428D58B1D4}" srcOrd="0" destOrd="0" presId="urn:microsoft.com/office/officeart/2005/8/layout/cycle2"/>
    <dgm:cxn modelId="{EE14BA36-CB88-4E7C-B58B-C83B4247709A}" srcId="{E1F81BF1-DDD3-449C-A7DC-4757A05D2D06}" destId="{5255CDE8-7971-450C-AE57-C316E2BD170D}" srcOrd="4" destOrd="0" parTransId="{83275791-14CB-49D7-9457-931958282794}" sibTransId="{C28490EC-17EC-4B31-8AEE-0B54EBB48B66}"/>
    <dgm:cxn modelId="{02418778-C787-491B-AF4E-E00113FC31D9}" type="presOf" srcId="{C28490EC-17EC-4B31-8AEE-0B54EBB48B66}" destId="{6631FC15-8C80-41F1-91D3-0CF3E1CF37C3}" srcOrd="1" destOrd="0" presId="urn:microsoft.com/office/officeart/2005/8/layout/cycle2"/>
    <dgm:cxn modelId="{0D5FB436-6224-4676-B75B-441EC9A67EF1}" type="presOf" srcId="{18C7994D-D530-454D-8F07-C4E179F3DA3E}" destId="{104D61FF-64CA-4D78-9F21-B37CFF006C48}" srcOrd="1" destOrd="0" presId="urn:microsoft.com/office/officeart/2005/8/layout/cycle2"/>
    <dgm:cxn modelId="{2438452D-F01C-48F6-82D8-1BD83C76CEA0}" srcId="{E1F81BF1-DDD3-449C-A7DC-4757A05D2D06}" destId="{F2F50013-3733-4924-9338-CFE54A2FE494}" srcOrd="1" destOrd="0" parTransId="{21045AB2-2093-4B2B-A30D-CD05A6C759E1}" sibTransId="{6D3F1DF0-971E-4BE9-B7C2-D8A12C6EB2AE}"/>
    <dgm:cxn modelId="{290A39CB-48CC-4EBA-AF82-82D3A73C8BFE}" type="presOf" srcId="{18C7994D-D530-454D-8F07-C4E179F3DA3E}" destId="{9B003B8E-9407-42C1-9471-D17BDE8CB49B}" srcOrd="0" destOrd="0" presId="urn:microsoft.com/office/officeart/2005/8/layout/cycle2"/>
    <dgm:cxn modelId="{62FFD9D8-309B-4D6B-A626-95390D09523D}" type="presOf" srcId="{D539E5DC-6D4B-4979-B8FC-F0BD008AD491}" destId="{F7FA19FB-05DF-4136-A663-AF557FD41D67}" srcOrd="0" destOrd="0" presId="urn:microsoft.com/office/officeart/2005/8/layout/cycle2"/>
    <dgm:cxn modelId="{A76C449E-444B-4B9B-BDAE-C532F873427D}" type="presOf" srcId="{C28490EC-17EC-4B31-8AEE-0B54EBB48B66}" destId="{951F09C7-5824-4B5B-B347-4A9D1D6531AA}" srcOrd="0" destOrd="0" presId="urn:microsoft.com/office/officeart/2005/8/layout/cycle2"/>
    <dgm:cxn modelId="{EAE5B1AB-3A7D-40F4-8158-84D14579B45A}" type="presOf" srcId="{5255CDE8-7971-450C-AE57-C316E2BD170D}" destId="{4721DDC4-1B55-4C2E-8440-F617F36CB2F9}" srcOrd="0" destOrd="0" presId="urn:microsoft.com/office/officeart/2005/8/layout/cycle2"/>
    <dgm:cxn modelId="{53F99B57-DA2D-4EDB-A6B3-DECC20B2236B}" srcId="{E1F81BF1-DDD3-449C-A7DC-4757A05D2D06}" destId="{DB483055-7275-40BE-9267-10108D7FC117}" srcOrd="3" destOrd="0" parTransId="{8492908E-636B-485E-AC3A-CBDE6462F34B}" sibTransId="{18C7994D-D530-454D-8F07-C4E179F3DA3E}"/>
    <dgm:cxn modelId="{C49104A1-2F5A-42FC-BCAB-50691606D40A}" type="presOf" srcId="{FD1A6C79-7C39-40A7-A5AF-E13FBEC4FAE5}" destId="{6B550F52-F7F1-49A3-B190-2E44276C88AB}" srcOrd="0" destOrd="0" presId="urn:microsoft.com/office/officeart/2005/8/layout/cycle2"/>
    <dgm:cxn modelId="{5D2DA668-8FA2-4EF6-A5EB-83FCE46C7957}" srcId="{E1F81BF1-DDD3-449C-A7DC-4757A05D2D06}" destId="{54AE8F54-487E-4C99-AB8F-375F821C8934}" srcOrd="2" destOrd="0" parTransId="{C6E036F0-DC18-4CC3-84B9-1FB589AF688B}" sibTransId="{D539E5DC-6D4B-4979-B8FC-F0BD008AD491}"/>
    <dgm:cxn modelId="{988D7156-1496-4D2A-AED2-169AB7C55EAA}" type="presOf" srcId="{F2F50013-3733-4924-9338-CFE54A2FE494}" destId="{8DC7943E-EB84-42FF-8137-8CC690BC6611}" srcOrd="0" destOrd="0" presId="urn:microsoft.com/office/officeart/2005/8/layout/cycle2"/>
    <dgm:cxn modelId="{6DC639DD-5260-4A0D-AB3F-64A80A673351}" type="presOf" srcId="{6D3F1DF0-971E-4BE9-B7C2-D8A12C6EB2AE}" destId="{5436095E-8427-437A-AA69-6FD0529FCA9E}" srcOrd="1" destOrd="0" presId="urn:microsoft.com/office/officeart/2005/8/layout/cycle2"/>
    <dgm:cxn modelId="{D1725121-37F8-4616-9B40-6719F5F0C425}" type="presOf" srcId="{E1F81BF1-DDD3-449C-A7DC-4757A05D2D06}" destId="{6569875C-8268-4A3C-9DEA-CEC90FBECE98}" srcOrd="0" destOrd="0" presId="urn:microsoft.com/office/officeart/2005/8/layout/cycle2"/>
    <dgm:cxn modelId="{F3D41B97-237C-4FB7-9141-CCF1FD881EF6}" type="presOf" srcId="{54AE8F54-487E-4C99-AB8F-375F821C8934}" destId="{12DC6DB9-6A7E-442C-8292-65F56EDFA6DB}" srcOrd="0" destOrd="0" presId="urn:microsoft.com/office/officeart/2005/8/layout/cycle2"/>
    <dgm:cxn modelId="{9FFF1676-E27C-4E3F-8E57-EC15DA755653}" srcId="{E1F81BF1-DDD3-449C-A7DC-4757A05D2D06}" destId="{B92D141C-7537-4F1C-8D1D-E8D70A1AAD0D}" srcOrd="0" destOrd="0" parTransId="{814144B4-AFE2-4807-A564-AC8DA2FA29C7}" sibTransId="{FD1A6C79-7C39-40A7-A5AF-E13FBEC4FAE5}"/>
    <dgm:cxn modelId="{E154124C-BB7D-4C86-A00B-23610BE0B450}" type="presOf" srcId="{D539E5DC-6D4B-4979-B8FC-F0BD008AD491}" destId="{133694F5-2A4A-46E5-92F9-0EE4C01B6DD5}" srcOrd="1" destOrd="0" presId="urn:microsoft.com/office/officeart/2005/8/layout/cycle2"/>
    <dgm:cxn modelId="{D1F8997D-DC2A-4C59-BDF6-8F8B188BB197}" type="presOf" srcId="{FD1A6C79-7C39-40A7-A5AF-E13FBEC4FAE5}" destId="{ADF5E75E-AB1A-4F03-83FC-5AB3FFBE84A8}" srcOrd="1" destOrd="0" presId="urn:microsoft.com/office/officeart/2005/8/layout/cycle2"/>
    <dgm:cxn modelId="{C3DFC032-DEF7-4A56-8329-F019BF8EA92C}" type="presParOf" srcId="{6569875C-8268-4A3C-9DEA-CEC90FBECE98}" destId="{1ABA07E2-D958-49F9-A2F8-E3428D58B1D4}" srcOrd="0" destOrd="0" presId="urn:microsoft.com/office/officeart/2005/8/layout/cycle2"/>
    <dgm:cxn modelId="{C778DEED-4B3F-48C7-A17E-A6753BB1A0FD}" type="presParOf" srcId="{6569875C-8268-4A3C-9DEA-CEC90FBECE98}" destId="{6B550F52-F7F1-49A3-B190-2E44276C88AB}" srcOrd="1" destOrd="0" presId="urn:microsoft.com/office/officeart/2005/8/layout/cycle2"/>
    <dgm:cxn modelId="{4ABB156F-0367-4F7B-8C00-B8EC001B8267}" type="presParOf" srcId="{6B550F52-F7F1-49A3-B190-2E44276C88AB}" destId="{ADF5E75E-AB1A-4F03-83FC-5AB3FFBE84A8}" srcOrd="0" destOrd="0" presId="urn:microsoft.com/office/officeart/2005/8/layout/cycle2"/>
    <dgm:cxn modelId="{22FD11AD-B068-4B8F-B434-B6E28BA7FF59}" type="presParOf" srcId="{6569875C-8268-4A3C-9DEA-CEC90FBECE98}" destId="{8DC7943E-EB84-42FF-8137-8CC690BC6611}" srcOrd="2" destOrd="0" presId="urn:microsoft.com/office/officeart/2005/8/layout/cycle2"/>
    <dgm:cxn modelId="{183F0CB6-8D58-4B57-8D1C-34106EAEC774}" type="presParOf" srcId="{6569875C-8268-4A3C-9DEA-CEC90FBECE98}" destId="{3920F0D2-22F8-4E51-9A6A-1ED19DF7CE60}" srcOrd="3" destOrd="0" presId="urn:microsoft.com/office/officeart/2005/8/layout/cycle2"/>
    <dgm:cxn modelId="{402D1512-27A6-4420-8C59-5E6B2E799AAB}" type="presParOf" srcId="{3920F0D2-22F8-4E51-9A6A-1ED19DF7CE60}" destId="{5436095E-8427-437A-AA69-6FD0529FCA9E}" srcOrd="0" destOrd="0" presId="urn:microsoft.com/office/officeart/2005/8/layout/cycle2"/>
    <dgm:cxn modelId="{04739B49-B4BD-46F8-9190-A157C7A22551}" type="presParOf" srcId="{6569875C-8268-4A3C-9DEA-CEC90FBECE98}" destId="{12DC6DB9-6A7E-442C-8292-65F56EDFA6DB}" srcOrd="4" destOrd="0" presId="urn:microsoft.com/office/officeart/2005/8/layout/cycle2"/>
    <dgm:cxn modelId="{231545D8-232F-4079-8EB7-D101493CD967}" type="presParOf" srcId="{6569875C-8268-4A3C-9DEA-CEC90FBECE98}" destId="{F7FA19FB-05DF-4136-A663-AF557FD41D67}" srcOrd="5" destOrd="0" presId="urn:microsoft.com/office/officeart/2005/8/layout/cycle2"/>
    <dgm:cxn modelId="{870AB1A4-ED50-4EFB-AED9-272287A5C3E8}" type="presParOf" srcId="{F7FA19FB-05DF-4136-A663-AF557FD41D67}" destId="{133694F5-2A4A-46E5-92F9-0EE4C01B6DD5}" srcOrd="0" destOrd="0" presId="urn:microsoft.com/office/officeart/2005/8/layout/cycle2"/>
    <dgm:cxn modelId="{EC7F7DEC-2F71-4C9C-B9F0-F027CE75040A}" type="presParOf" srcId="{6569875C-8268-4A3C-9DEA-CEC90FBECE98}" destId="{43DF6301-E97A-46E0-AFB3-7B416B56BC41}" srcOrd="6" destOrd="0" presId="urn:microsoft.com/office/officeart/2005/8/layout/cycle2"/>
    <dgm:cxn modelId="{9F2AE5A6-952A-4BEB-9D7C-2425D00108C9}" type="presParOf" srcId="{6569875C-8268-4A3C-9DEA-CEC90FBECE98}" destId="{9B003B8E-9407-42C1-9471-D17BDE8CB49B}" srcOrd="7" destOrd="0" presId="urn:microsoft.com/office/officeart/2005/8/layout/cycle2"/>
    <dgm:cxn modelId="{018334E6-71E3-458E-B045-BD45124FCB27}" type="presParOf" srcId="{9B003B8E-9407-42C1-9471-D17BDE8CB49B}" destId="{104D61FF-64CA-4D78-9F21-B37CFF006C48}" srcOrd="0" destOrd="0" presId="urn:microsoft.com/office/officeart/2005/8/layout/cycle2"/>
    <dgm:cxn modelId="{09FBC359-AE49-46BB-8166-3A5F541E1AC4}" type="presParOf" srcId="{6569875C-8268-4A3C-9DEA-CEC90FBECE98}" destId="{4721DDC4-1B55-4C2E-8440-F617F36CB2F9}" srcOrd="8" destOrd="0" presId="urn:microsoft.com/office/officeart/2005/8/layout/cycle2"/>
    <dgm:cxn modelId="{9AD4F186-F366-4FE7-8647-81B90ECA03D5}" type="presParOf" srcId="{6569875C-8268-4A3C-9DEA-CEC90FBECE98}" destId="{951F09C7-5824-4B5B-B347-4A9D1D6531AA}" srcOrd="9" destOrd="0" presId="urn:microsoft.com/office/officeart/2005/8/layout/cycle2"/>
    <dgm:cxn modelId="{8178F1EF-3859-48C0-8C53-CFF547EA673C}" type="presParOf" srcId="{951F09C7-5824-4B5B-B347-4A9D1D6531AA}" destId="{6631FC15-8C80-41F1-91D3-0CF3E1CF37C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BA07E2-D958-49F9-A2F8-E3428D58B1D4}">
      <dsp:nvSpPr>
        <dsp:cNvPr id="0" name=""/>
        <dsp:cNvSpPr/>
      </dsp:nvSpPr>
      <dsp:spPr>
        <a:xfrm>
          <a:off x="3586351" y="-40110"/>
          <a:ext cx="1940936" cy="17549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Farmers revealed that the training conducted will enhance the followings:</a:t>
          </a:r>
          <a:endParaRPr lang="en-GB" sz="1300" kern="1200" dirty="0"/>
        </a:p>
      </dsp:txBody>
      <dsp:txXfrm>
        <a:off x="3870594" y="216895"/>
        <a:ext cx="1372450" cy="1240927"/>
      </dsp:txXfrm>
    </dsp:sp>
    <dsp:sp modelId="{6B550F52-F7F1-49A3-B190-2E44276C88AB}">
      <dsp:nvSpPr>
        <dsp:cNvPr id="0" name=""/>
        <dsp:cNvSpPr/>
      </dsp:nvSpPr>
      <dsp:spPr>
        <a:xfrm rot="1824333">
          <a:off x="5512452" y="1273513"/>
          <a:ext cx="489520" cy="5365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5522551" y="1343657"/>
        <a:ext cx="342664" cy="321920"/>
      </dsp:txXfrm>
    </dsp:sp>
    <dsp:sp modelId="{8DC7943E-EB84-42FF-8137-8CC690BC6611}">
      <dsp:nvSpPr>
        <dsp:cNvPr id="0" name=""/>
        <dsp:cNvSpPr/>
      </dsp:nvSpPr>
      <dsp:spPr>
        <a:xfrm>
          <a:off x="5880978" y="1508096"/>
          <a:ext cx="2346699" cy="1589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Management of the locally available livestock feeds that will determine animals performance which will lead to </a:t>
          </a:r>
          <a:endParaRPr lang="en-GB" sz="1300" kern="1200" dirty="0"/>
        </a:p>
      </dsp:txBody>
      <dsp:txXfrm>
        <a:off x="6224644" y="1740907"/>
        <a:ext cx="1659367" cy="1124110"/>
      </dsp:txXfrm>
    </dsp:sp>
    <dsp:sp modelId="{3920F0D2-22F8-4E51-9A6A-1ED19DF7CE60}">
      <dsp:nvSpPr>
        <dsp:cNvPr id="0" name=""/>
        <dsp:cNvSpPr/>
      </dsp:nvSpPr>
      <dsp:spPr>
        <a:xfrm rot="5903846">
          <a:off x="6715359" y="3143093"/>
          <a:ext cx="350692" cy="5365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 rot="10800000">
        <a:off x="6775645" y="3198360"/>
        <a:ext cx="245484" cy="321920"/>
      </dsp:txXfrm>
    </dsp:sp>
    <dsp:sp modelId="{12DC6DB9-6A7E-442C-8292-65F56EDFA6DB}">
      <dsp:nvSpPr>
        <dsp:cNvPr id="0" name=""/>
        <dsp:cNvSpPr/>
      </dsp:nvSpPr>
      <dsp:spPr>
        <a:xfrm>
          <a:off x="5707252" y="3743861"/>
          <a:ext cx="2043187" cy="1527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High animal production – Milk</a:t>
          </a:r>
          <a:endParaRPr lang="en-GB" sz="1300" kern="1200" dirty="0"/>
        </a:p>
      </dsp:txBody>
      <dsp:txXfrm>
        <a:off x="6006470" y="3967615"/>
        <a:ext cx="1444751" cy="1080383"/>
      </dsp:txXfrm>
    </dsp:sp>
    <dsp:sp modelId="{F7FA19FB-05DF-4136-A663-AF557FD41D67}">
      <dsp:nvSpPr>
        <dsp:cNvPr id="0" name=""/>
        <dsp:cNvSpPr/>
      </dsp:nvSpPr>
      <dsp:spPr>
        <a:xfrm rot="10800000">
          <a:off x="4106591" y="4239539"/>
          <a:ext cx="1131133" cy="5365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 rot="10800000">
        <a:off x="4267551" y="4346846"/>
        <a:ext cx="970173" cy="321920"/>
      </dsp:txXfrm>
    </dsp:sp>
    <dsp:sp modelId="{43DF6301-E97A-46E0-AFB3-7B416B56BC41}">
      <dsp:nvSpPr>
        <dsp:cNvPr id="0" name=""/>
        <dsp:cNvSpPr/>
      </dsp:nvSpPr>
      <dsp:spPr>
        <a:xfrm>
          <a:off x="1983306" y="3712941"/>
          <a:ext cx="1589732" cy="1589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smtClean="0"/>
            <a:t>High productivity</a:t>
          </a:r>
          <a:endParaRPr lang="en-GB" sz="1300" kern="1200"/>
        </a:p>
      </dsp:txBody>
      <dsp:txXfrm>
        <a:off x="2216117" y="3945752"/>
        <a:ext cx="1124110" cy="1124110"/>
      </dsp:txXfrm>
    </dsp:sp>
    <dsp:sp modelId="{9B003B8E-9407-42C1-9471-D17BDE8CB49B}">
      <dsp:nvSpPr>
        <dsp:cNvPr id="0" name=""/>
        <dsp:cNvSpPr/>
      </dsp:nvSpPr>
      <dsp:spPr>
        <a:xfrm rot="15144622">
          <a:off x="2303705" y="3218685"/>
          <a:ext cx="301672" cy="5365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 rot="10800000">
        <a:off x="2362631" y="3369127"/>
        <a:ext cx="211170" cy="321920"/>
      </dsp:txXfrm>
    </dsp:sp>
    <dsp:sp modelId="{4721DDC4-1B55-4C2E-8440-F617F36CB2F9}">
      <dsp:nvSpPr>
        <dsp:cNvPr id="0" name=""/>
        <dsp:cNvSpPr/>
      </dsp:nvSpPr>
      <dsp:spPr>
        <a:xfrm>
          <a:off x="1109777" y="1089394"/>
          <a:ext cx="1862641" cy="21868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Increased profitability and impact on stable households income through selling of animals, and animal products   </a:t>
          </a:r>
          <a:endParaRPr lang="en-GB" sz="1200" kern="1200" dirty="0"/>
        </a:p>
      </dsp:txBody>
      <dsp:txXfrm>
        <a:off x="1382554" y="1409644"/>
        <a:ext cx="1317087" cy="1546304"/>
      </dsp:txXfrm>
    </dsp:sp>
    <dsp:sp modelId="{951F09C7-5824-4B5B-B347-4A9D1D6531AA}">
      <dsp:nvSpPr>
        <dsp:cNvPr id="0" name=""/>
        <dsp:cNvSpPr/>
      </dsp:nvSpPr>
      <dsp:spPr>
        <a:xfrm rot="19911695">
          <a:off x="3042282" y="1245218"/>
          <a:ext cx="500606" cy="5365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3051157" y="1387938"/>
        <a:ext cx="350424" cy="321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B2871-D69A-4603-8D3C-5C5C6355A034}" type="datetimeFigureOut">
              <a:rPr lang="en-GB" smtClean="0"/>
              <a:t>07/11/2017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FB9AF-D199-4607-97C0-6DE59B014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043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FB9AF-D199-4607-97C0-6DE59B0149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747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FB9AF-D199-4607-97C0-6DE59B01490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887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FB9AF-D199-4607-97C0-6DE59B01490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142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FB9AF-D199-4607-97C0-6DE59B01490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784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NUL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48574"/>
            <a:ext cx="9144000" cy="866956"/>
          </a:xfrm>
        </p:spPr>
        <p:txBody>
          <a:bodyPr anchor="t">
            <a:normAutofit fontScale="90000"/>
          </a:bodyPr>
          <a:lstStyle/>
          <a:p>
            <a:r>
              <a:rPr lang="en-GB" sz="2800" b="1" dirty="0" smtClean="0"/>
              <a:t>A Report of Training  Conducted on Improved forage production and Use to Dairy Farmers in Babati District, Tanzania</a:t>
            </a:r>
            <a:endParaRPr lang="en-GB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2746" y="1569178"/>
            <a:ext cx="3485072" cy="37956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Compiled </a:t>
            </a:r>
            <a:r>
              <a:rPr lang="en-GB" dirty="0" smtClean="0"/>
              <a:t>by: </a:t>
            </a:r>
            <a:r>
              <a:rPr lang="en-GB" dirty="0" smtClean="0"/>
              <a:t>David Ngunga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6392175" y="2727611"/>
            <a:ext cx="4779034" cy="273457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1613139" y="2743201"/>
            <a:ext cx="4546121" cy="27345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632" y="2046637"/>
            <a:ext cx="4615133" cy="32815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282" y="2046637"/>
            <a:ext cx="4812820" cy="32815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47851" y="5595062"/>
            <a:ext cx="9054862" cy="1048626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/>
              <a:t>Participants: </a:t>
            </a:r>
            <a:r>
              <a:rPr lang="en-GB" dirty="0"/>
              <a:t>3</a:t>
            </a:r>
            <a:r>
              <a:rPr lang="en-GB" dirty="0" smtClean="0"/>
              <a:t>6 farmers from six Africa RISING action villages of Long, </a:t>
            </a:r>
            <a:r>
              <a:rPr lang="en-GB" dirty="0" err="1" smtClean="0"/>
              <a:t>Sabilo</a:t>
            </a:r>
            <a:r>
              <a:rPr lang="en-GB" dirty="0" smtClean="0"/>
              <a:t>, </a:t>
            </a:r>
            <a:r>
              <a:rPr lang="en-GB" dirty="0" err="1" smtClean="0"/>
              <a:t>Seloto</a:t>
            </a:r>
            <a:r>
              <a:rPr lang="en-GB" dirty="0" smtClean="0"/>
              <a:t>/</a:t>
            </a:r>
            <a:r>
              <a:rPr lang="en-GB" dirty="0" err="1" smtClean="0"/>
              <a:t>Haysam</a:t>
            </a:r>
            <a:r>
              <a:rPr lang="en-GB" dirty="0" smtClean="0"/>
              <a:t> 			       </a:t>
            </a:r>
            <a:r>
              <a:rPr lang="en-GB" dirty="0" err="1" smtClean="0"/>
              <a:t>Hallu,Matufa</a:t>
            </a:r>
            <a:r>
              <a:rPr lang="en-GB" dirty="0" smtClean="0"/>
              <a:t> and </a:t>
            </a:r>
            <a:r>
              <a:rPr lang="en-GB" dirty="0" err="1" smtClean="0"/>
              <a:t>Shaurimoyo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No. Farmers by gender: </a:t>
            </a:r>
            <a:r>
              <a:rPr lang="en-GB" dirty="0" smtClean="0"/>
              <a:t>16 Male and 20 Female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443377" y="1182355"/>
            <a:ext cx="5305246" cy="353683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4 - 10 June,2017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1506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768970" cy="514769"/>
          </a:xfrm>
        </p:spPr>
        <p:txBody>
          <a:bodyPr>
            <a:normAutofit fontScale="90000"/>
          </a:bodyPr>
          <a:lstStyle/>
          <a:p>
            <a:r>
              <a:rPr lang="en-GB" sz="2800" b="1" dirty="0" smtClean="0">
                <a:solidFill>
                  <a:schemeClr val="accent6"/>
                </a:solidFill>
              </a:rPr>
              <a:t>Farm record keeping (dairy cow) </a:t>
            </a:r>
            <a:endParaRPr lang="en-GB" sz="28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48906"/>
            <a:ext cx="10515600" cy="5589917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095555" y="1164566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38200" y="948906"/>
            <a:ext cx="5027762" cy="5589917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 </a:t>
            </a:r>
            <a:r>
              <a:rPr lang="en-GB" sz="2800" b="1" dirty="0" smtClean="0"/>
              <a:t>Why keep farm records?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It is a fundamental basis for good management of dairy enterprise  </a:t>
            </a:r>
          </a:p>
          <a:p>
            <a:endParaRPr lang="en-GB" sz="2800" dirty="0" smtClean="0"/>
          </a:p>
          <a:p>
            <a:r>
              <a:rPr lang="en-GB" sz="2800" b="1" dirty="0" smtClean="0"/>
              <a:t>Types of records to be taken in the dairy farm</a:t>
            </a:r>
          </a:p>
          <a:p>
            <a:endParaRPr lang="en-GB" sz="28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 </a:t>
            </a:r>
            <a:r>
              <a:rPr lang="en-GB" sz="2800" dirty="0" smtClean="0"/>
              <a:t>Production records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 </a:t>
            </a:r>
            <a:r>
              <a:rPr lang="en-GB" sz="2800" dirty="0" smtClean="0"/>
              <a:t>Health records of animals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 Financial transaction records in the dairy enterprise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5969480" y="948906"/>
            <a:ext cx="5322498" cy="5589917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GB" sz="28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800" dirty="0" smtClean="0"/>
              <a:t> </a:t>
            </a:r>
            <a:r>
              <a:rPr lang="en-GB" sz="2800" b="1" dirty="0" smtClean="0"/>
              <a:t>Advantages of taking records</a:t>
            </a:r>
          </a:p>
          <a:p>
            <a:endParaRPr lang="en-GB" sz="28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Records provides basis for evaluation of animals from past records hence helps in selection and culling </a:t>
            </a:r>
            <a:r>
              <a:rPr lang="en-GB" b="1" dirty="0" smtClean="0"/>
              <a:t>animals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Helps in assessing the past records and designing better breeding plans to check inbreeding, selecting superior parents and helps in better replacement and culling </a:t>
            </a:r>
            <a:r>
              <a:rPr lang="en-GB" b="1" dirty="0" smtClean="0"/>
              <a:t>practices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Helps in detection of abnormal conditions or disease status of the herd that leads to loss in body weight, loss in milk </a:t>
            </a:r>
            <a:r>
              <a:rPr lang="en-GB" b="1" dirty="0" smtClean="0"/>
              <a:t>production </a:t>
            </a:r>
            <a:r>
              <a:rPr lang="en-GB" b="1" dirty="0" err="1" smtClean="0"/>
              <a:t>e.t.c</a:t>
            </a:r>
            <a:endParaRPr lang="en-GB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Helps in ascertaining the income and expenditure (economics) of dairy </a:t>
            </a:r>
            <a:r>
              <a:rPr lang="en-GB" b="1" dirty="0" smtClean="0"/>
              <a:t>farm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Helps in fixing proper prices of animal meant for purchase and </a:t>
            </a:r>
            <a:r>
              <a:rPr lang="en-GB" b="1" dirty="0" smtClean="0"/>
              <a:t>sale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Helps in overall better supervision and management of herd.</a:t>
            </a:r>
          </a:p>
          <a:p>
            <a:endParaRPr lang="en-GB" sz="2800" b="1" dirty="0" smtClean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042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3011"/>
          </a:xfrm>
        </p:spPr>
        <p:txBody>
          <a:bodyPr>
            <a:noAutofit/>
          </a:bodyPr>
          <a:lstStyle/>
          <a:p>
            <a:r>
              <a:rPr lang="en-GB" sz="2800" b="1" dirty="0">
                <a:latin typeface="+mn-lt"/>
              </a:rPr>
              <a:t>Formulation of crop residues/</a:t>
            </a:r>
            <a:r>
              <a:rPr lang="en-GB" sz="2800" b="1" dirty="0" err="1">
                <a:latin typeface="+mn-lt"/>
              </a:rPr>
              <a:t>napier</a:t>
            </a:r>
            <a:r>
              <a:rPr lang="en-GB" sz="2800" b="1" dirty="0">
                <a:latin typeface="+mn-lt"/>
              </a:rPr>
              <a:t> based </a:t>
            </a:r>
            <a:r>
              <a:rPr lang="en-GB" sz="2800" b="1" dirty="0" smtClean="0">
                <a:latin typeface="+mn-lt"/>
              </a:rPr>
              <a:t>rations</a:t>
            </a:r>
            <a:endParaRPr lang="en-GB" sz="28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8136"/>
            <a:ext cx="10515600" cy="58918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3600" b="1" dirty="0" smtClean="0"/>
              <a:t>The importance of formulating crop residue/</a:t>
            </a:r>
            <a:r>
              <a:rPr lang="en-GB" sz="3600" b="1" dirty="0" err="1" smtClean="0"/>
              <a:t>napier</a:t>
            </a:r>
            <a:r>
              <a:rPr lang="en-GB" sz="3600" b="1" dirty="0" smtClean="0"/>
              <a:t> based rations</a:t>
            </a:r>
          </a:p>
          <a:p>
            <a:pPr marL="0" indent="0">
              <a:buNone/>
            </a:pPr>
            <a:r>
              <a:rPr lang="en-GB" sz="3000" b="1" dirty="0" smtClean="0"/>
              <a:t> </a:t>
            </a:r>
            <a:endParaRPr lang="en-GB" sz="3000" b="1" dirty="0"/>
          </a:p>
          <a:p>
            <a:r>
              <a:rPr lang="en-GB" dirty="0" smtClean="0"/>
              <a:t> </a:t>
            </a:r>
            <a:r>
              <a:rPr lang="en-GB" sz="3600" dirty="0" smtClean="0"/>
              <a:t>It is a good way to feed a balanced ration to dairy cows especially in the dry season</a:t>
            </a:r>
          </a:p>
          <a:p>
            <a:pPr marL="0" indent="0">
              <a:buNone/>
            </a:pPr>
            <a:endParaRPr lang="en-GB" sz="3600" dirty="0" smtClean="0"/>
          </a:p>
          <a:p>
            <a:r>
              <a:rPr lang="en-GB" sz="3600" dirty="0" smtClean="0"/>
              <a:t> Less wastage of feeds </a:t>
            </a:r>
          </a:p>
          <a:p>
            <a:pPr marL="0" indent="0">
              <a:buNone/>
            </a:pPr>
            <a:endParaRPr lang="en-GB" sz="3600" dirty="0"/>
          </a:p>
          <a:p>
            <a:r>
              <a:rPr lang="en-GB" sz="3600" dirty="0" smtClean="0"/>
              <a:t> It is a labour saving especially to women who mostly tend the animals</a:t>
            </a:r>
          </a:p>
          <a:p>
            <a:pPr marL="0" indent="0">
              <a:buNone/>
            </a:pPr>
            <a:endParaRPr lang="en-GB" sz="3600" dirty="0" smtClean="0"/>
          </a:p>
          <a:p>
            <a:r>
              <a:rPr lang="en-GB" sz="3600" dirty="0" smtClean="0"/>
              <a:t>Helps farmer to plan for place to store feeds </a:t>
            </a:r>
          </a:p>
          <a:p>
            <a:pPr marL="0" indent="0">
              <a:buNone/>
            </a:pPr>
            <a:endParaRPr lang="en-GB" sz="3600" dirty="0" smtClean="0"/>
          </a:p>
          <a:p>
            <a:r>
              <a:rPr lang="en-GB" sz="3600" dirty="0" smtClean="0"/>
              <a:t>It encourages farmers to process feed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0826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49464"/>
            <a:ext cx="10515600" cy="583781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Recommendation from farmers </a:t>
            </a:r>
            <a:endParaRPr lang="en-GB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66" y="914400"/>
            <a:ext cx="9355667" cy="5262563"/>
          </a:xfr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24589796"/>
              </p:ext>
            </p:extLst>
          </p:nvPr>
        </p:nvGraphicFramePr>
        <p:xfrm>
          <a:off x="1418166" y="914400"/>
          <a:ext cx="9355667" cy="526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3299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4829355" cy="532022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accent6"/>
                </a:solidFill>
              </a:rPr>
              <a:t>Training outlin</a:t>
            </a:r>
            <a:r>
              <a:rPr lang="en-GB" sz="3200" b="1" dirty="0">
                <a:solidFill>
                  <a:schemeClr val="accent6"/>
                </a:solidFill>
              </a:rPr>
              <a:t>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52423"/>
            <a:ext cx="10515600" cy="512454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dirty="0" smtClean="0"/>
              <a:t> Introduction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B</a:t>
            </a:r>
            <a:r>
              <a:rPr lang="en-GB" dirty="0" smtClean="0"/>
              <a:t>uilding good and, economic sound dairy cattle houses 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GB" dirty="0" smtClean="0"/>
              <a:t> Common diseases found in small-scale dairy keepers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 </a:t>
            </a:r>
            <a:r>
              <a:rPr lang="en-GB" dirty="0" smtClean="0"/>
              <a:t>Record Keeping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 </a:t>
            </a:r>
            <a:r>
              <a:rPr lang="en-GB" dirty="0" smtClean="0"/>
              <a:t>Managing of improved forages, crop residues as means for improving dairy cattle diet 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 </a:t>
            </a:r>
            <a:r>
              <a:rPr lang="en-GB" dirty="0" smtClean="0"/>
              <a:t>Preparation of crop residue dairy based ration</a:t>
            </a:r>
          </a:p>
          <a:p>
            <a:pPr>
              <a:buFont typeface="Wingdings" panose="05000000000000000000" pitchFamily="2" charset="2"/>
              <a:buChar char="v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54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750389" cy="48889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6"/>
                </a:solidFill>
              </a:rPr>
              <a:t>Introduction 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9675"/>
            <a:ext cx="10515600" cy="55554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Objective: </a:t>
            </a:r>
            <a:r>
              <a:rPr lang="en-GB" dirty="0" smtClean="0"/>
              <a:t>Conduct a participatory training on improved dairy cattle 		        management through;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Building of dairy cattle houses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Management of heifer and calves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Feed (improved nappier grass forage, crop residue) handling and feeding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Disease control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 Record keeping 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Formulation of crop residues/</a:t>
            </a:r>
            <a:r>
              <a:rPr lang="en-GB" dirty="0" err="1" smtClean="0"/>
              <a:t>napier</a:t>
            </a:r>
            <a:r>
              <a:rPr lang="en-GB" dirty="0" smtClean="0"/>
              <a:t> based 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64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397"/>
            <a:ext cx="4191000" cy="353682"/>
          </a:xfrm>
        </p:spPr>
        <p:txBody>
          <a:bodyPr>
            <a:noAutofit/>
          </a:bodyPr>
          <a:lstStyle/>
          <a:p>
            <a:r>
              <a:rPr lang="en-GB" sz="2800" b="1" dirty="0" smtClean="0"/>
              <a:t>Output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83079"/>
            <a:ext cx="10515600" cy="58659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 Small-scale farmers equipped skills and knowledge on improved dairy cattle management 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 Presence of well and affordable constructed dairy cattle houses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A well managed heifer and calf management to farmers 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Framers set up to improve Napier grass forage and use of crop residues as feed for ruminant animals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 Controlled dairy cow diseases in small-scale farming systems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 Improved record keeping in small-scale farming systems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</a:t>
            </a:r>
            <a:r>
              <a:rPr lang="en-GB" dirty="0" smtClean="0"/>
              <a:t>Effective utilization of crop residues as feed for dairy cattle under small-scale production systems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1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46650"/>
            <a:ext cx="6761673" cy="422694"/>
          </a:xfrm>
        </p:spPr>
        <p:txBody>
          <a:bodyPr>
            <a:normAutofit fontScale="90000"/>
          </a:bodyPr>
          <a:lstStyle/>
          <a:p>
            <a:r>
              <a:rPr lang="en-GB" sz="2800" b="1" dirty="0" smtClean="0">
                <a:solidFill>
                  <a:schemeClr val="accent6"/>
                </a:solidFill>
              </a:rPr>
              <a:t>Building of improved and affordable cattle houses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2256"/>
            <a:ext cx="10515600" cy="5598544"/>
          </a:xfrm>
        </p:spPr>
        <p:txBody>
          <a:bodyPr/>
          <a:lstStyle/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38199" y="802255"/>
            <a:ext cx="5191665" cy="5598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prstClr val="black"/>
                </a:solidFill>
              </a:rPr>
              <a:t>Why do they need houses</a:t>
            </a:r>
            <a:r>
              <a:rPr lang="en-GB" sz="2400" dirty="0" smtClean="0">
                <a:solidFill>
                  <a:prstClr val="black"/>
                </a:solidFill>
              </a:rPr>
              <a:t>?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endParaRPr lang="en-GB" sz="2400" dirty="0">
              <a:solidFill>
                <a:prstClr val="black"/>
              </a:solidFill>
            </a:endParaRP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</a:rPr>
              <a:t> For protection – from </a:t>
            </a:r>
            <a:r>
              <a:rPr lang="en-GB" sz="2400" dirty="0" smtClean="0">
                <a:solidFill>
                  <a:prstClr val="black"/>
                </a:solidFill>
              </a:rPr>
              <a:t>predators and bad weather (too much heat or coldness especially for calves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endParaRPr lang="en-GB" sz="2400" dirty="0">
              <a:solidFill>
                <a:prstClr val="black"/>
              </a:solidFill>
            </a:endParaRP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Hygiene – Clean dairy house reduce incidences of diseases like mastitis 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endParaRPr lang="en-GB" sz="2400" dirty="0">
              <a:solidFill>
                <a:prstClr val="black"/>
              </a:solidFill>
            </a:endParaRP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</a:rPr>
              <a:t>Easy </a:t>
            </a:r>
            <a:r>
              <a:rPr lang="en-GB" sz="2400" dirty="0" smtClean="0">
                <a:solidFill>
                  <a:prstClr val="black"/>
                </a:solidFill>
              </a:rPr>
              <a:t>management- milking, treatment and  AI services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endParaRPr lang="en-GB" sz="2400" dirty="0">
              <a:solidFill>
                <a:prstClr val="black"/>
              </a:solidFill>
            </a:endParaRPr>
          </a:p>
          <a:p>
            <a:pPr marL="228600" lvl="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</a:rPr>
              <a:t>Comfort </a:t>
            </a:r>
            <a:r>
              <a:rPr lang="en-GB" sz="2400" dirty="0" smtClean="0">
                <a:solidFill>
                  <a:prstClr val="black"/>
                </a:solidFill>
              </a:rPr>
              <a:t>– Animal stays in a good place</a:t>
            </a:r>
            <a:endParaRPr lang="en-GB" sz="2400" dirty="0">
              <a:solidFill>
                <a:prstClr val="black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952226" y="802255"/>
            <a:ext cx="5296619" cy="5598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864" y="802254"/>
            <a:ext cx="5323936" cy="51327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97283" y="5934974"/>
            <a:ext cx="4744528" cy="465826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 smtClean="0"/>
              <a:t>A semi improved dairy cattle housing in </a:t>
            </a:r>
            <a:r>
              <a:rPr lang="en-GB" dirty="0" err="1" smtClean="0"/>
              <a:t>Mawemairo</a:t>
            </a:r>
            <a:r>
              <a:rPr lang="en-GB" dirty="0" smtClean="0"/>
              <a:t> village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52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3396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solidFill>
                  <a:schemeClr val="accent6"/>
                </a:solidFill>
              </a:rPr>
              <a:t>Old cattle shed disadvantages </a:t>
            </a:r>
            <a:endParaRPr lang="en-GB" sz="2400" b="1" dirty="0">
              <a:solidFill>
                <a:schemeClr val="accent6"/>
              </a:solidFill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424" y="888520"/>
            <a:ext cx="6228270" cy="4925683"/>
          </a:xfrm>
        </p:spPr>
      </p:pic>
      <p:sp>
        <p:nvSpPr>
          <p:cNvPr id="4" name="Rectangle 3"/>
          <p:cNvSpPr/>
          <p:nvPr/>
        </p:nvSpPr>
        <p:spPr>
          <a:xfrm>
            <a:off x="872705" y="888521"/>
            <a:ext cx="4842294" cy="492568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2800" dirty="0" smtClean="0"/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Unhygienic</a:t>
            </a:r>
          </a:p>
          <a:p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 Not durable</a:t>
            </a:r>
          </a:p>
          <a:p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Unprotected</a:t>
            </a:r>
          </a:p>
          <a:p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Poor manure collection </a:t>
            </a:r>
          </a:p>
          <a:p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No place for feed and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 No drainage for urine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6435306" y="5814204"/>
            <a:ext cx="4918494" cy="31055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 smtClean="0"/>
              <a:t>A dairy cattle kept in unhygienic condition 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4908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7891732" cy="480264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chemeClr val="accent6"/>
                </a:solidFill>
              </a:rPr>
              <a:t>Features of good dairy cattle house</a:t>
            </a:r>
            <a:endParaRPr lang="en-GB" sz="36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31653"/>
            <a:ext cx="10515600" cy="524531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 A well designed dairy cattle house should contain the following features:-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 smtClean="0"/>
              <a:t>Should have feed and water toughs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 Should have enough space for animals and future expansion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 smtClean="0"/>
              <a:t>Should have a well drainage system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 smtClean="0"/>
              <a:t>Should have crusher for treatment and servicing dairy cattle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</a:t>
            </a:r>
            <a:r>
              <a:rPr lang="en-GB" dirty="0" smtClean="0"/>
              <a:t>Separate calves and the mother (cow)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 Should allow air to circulate in and out of the house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784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8314426" cy="359494"/>
          </a:xfrm>
        </p:spPr>
        <p:txBody>
          <a:bodyPr>
            <a:noAutofit/>
          </a:bodyPr>
          <a:lstStyle/>
          <a:p>
            <a:r>
              <a:rPr lang="en-GB" sz="2800" b="1" dirty="0" smtClean="0">
                <a:solidFill>
                  <a:schemeClr val="accent6"/>
                </a:solidFill>
              </a:rPr>
              <a:t>Training in heifer and calf management</a:t>
            </a:r>
            <a:endParaRPr lang="en-GB" sz="28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62642"/>
            <a:ext cx="10515600" cy="5314321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 Heifer provides replacements for old cows: Improvement of a herd is possible when culled cows are put back by a well fed, healthy, genetically superior, and properly managed heifer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 Choose a heifer by looking the following records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 </a:t>
            </a:r>
            <a:r>
              <a:rPr lang="en-GB" dirty="0" smtClean="0"/>
              <a:t> Record of the bull served the dam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 </a:t>
            </a:r>
            <a:r>
              <a:rPr lang="en-GB" dirty="0" smtClean="0"/>
              <a:t>Dam records, e.g. milk production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 smtClean="0"/>
              <a:t>Harsh cows are not friendly when milking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 smtClean="0"/>
              <a:t> Harsh cows are mostly succumbed with mastitis due to their habit of keeping milk in the udder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 </a:t>
            </a:r>
            <a:r>
              <a:rPr lang="en-GB" dirty="0" smtClean="0"/>
              <a:t>Artificial insemination when applied to a heifer can contribute the most to genetic progress within the herd.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850037" y="1600199"/>
            <a:ext cx="3312543" cy="26396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038" y="1600198"/>
            <a:ext cx="3312542" cy="26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04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838" y="163902"/>
            <a:ext cx="10515600" cy="55209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accent6"/>
                </a:solidFill>
              </a:rPr>
              <a:t>Livestock diseases and Control </a:t>
            </a:r>
            <a:endParaRPr lang="en-GB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4" y="859467"/>
            <a:ext cx="10738449" cy="5731114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 D</a:t>
            </a:r>
            <a:r>
              <a:rPr lang="en-GB" dirty="0" smtClean="0"/>
              <a:t>iseases are threats and constraints limiting development of small-scale dairy cow production amongst many farmers.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 </a:t>
            </a:r>
            <a:r>
              <a:rPr lang="en-GB" dirty="0" smtClean="0"/>
              <a:t>Farmers from </a:t>
            </a:r>
            <a:r>
              <a:rPr lang="en-GB" dirty="0" err="1" smtClean="0"/>
              <a:t>Mawemairo</a:t>
            </a:r>
            <a:r>
              <a:rPr lang="en-GB" dirty="0" smtClean="0"/>
              <a:t>/</a:t>
            </a:r>
            <a:r>
              <a:rPr lang="en-GB" dirty="0" err="1" smtClean="0"/>
              <a:t>Matufa</a:t>
            </a:r>
            <a:r>
              <a:rPr lang="en-GB" dirty="0" smtClean="0"/>
              <a:t> and </a:t>
            </a:r>
            <a:r>
              <a:rPr lang="en-GB" dirty="0" err="1" smtClean="0"/>
              <a:t>Gichameda</a:t>
            </a:r>
            <a:r>
              <a:rPr lang="en-GB" dirty="0" smtClean="0"/>
              <a:t> through participatory group discussion mentioned the following diseases as common in their areas and suggested the control to the diseases.</a:t>
            </a:r>
          </a:p>
          <a:p>
            <a:pPr marL="0" indent="0">
              <a:buNone/>
            </a:pP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1552755" y="3364302"/>
            <a:ext cx="2035834" cy="1147313"/>
          </a:xfrm>
          <a:prstGeom prst="wedgeEllipseCallout">
            <a:avLst>
              <a:gd name="adj1" fmla="val -26341"/>
              <a:gd name="adj2" fmla="val 12605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East cost fever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4443323" y="3364302"/>
            <a:ext cx="2156603" cy="1147313"/>
          </a:xfrm>
          <a:prstGeom prst="wedgeEllipseCallout">
            <a:avLst>
              <a:gd name="adj1" fmla="val -31233"/>
              <a:gd name="adj2" fmla="val 13352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Anaplasmosis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7254097" y="3364302"/>
            <a:ext cx="1811547" cy="1147313"/>
          </a:xfrm>
          <a:prstGeom prst="wedgeEllipseCallout">
            <a:avLst>
              <a:gd name="adj1" fmla="val -38452"/>
              <a:gd name="adj2" fmla="val 13726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Mastitis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9627080" y="3364302"/>
            <a:ext cx="1804358" cy="1147313"/>
          </a:xfrm>
          <a:prstGeom prst="wedgeEllipseCallout">
            <a:avLst>
              <a:gd name="adj1" fmla="val -40913"/>
              <a:gd name="adj2" fmla="val 13726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Diarrhoea and pneumonia in calves 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15837" y="5374257"/>
            <a:ext cx="2044461" cy="121632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B0F0"/>
                </a:solidFill>
              </a:rPr>
              <a:t>Vaccinate the cow and calf to prevent them from becoming sick from ECF or dying from disease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528204" y="5456208"/>
            <a:ext cx="1914345" cy="11343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B0F0"/>
                </a:solidFill>
              </a:rPr>
              <a:t>Immunization and vector control using </a:t>
            </a:r>
            <a:r>
              <a:rPr lang="en-GB" sz="1400" b="1" dirty="0" err="1" smtClean="0">
                <a:solidFill>
                  <a:srgbClr val="00B0F0"/>
                </a:solidFill>
              </a:rPr>
              <a:t>acariside</a:t>
            </a:r>
            <a:r>
              <a:rPr lang="en-GB" sz="1400" b="1" dirty="0" smtClean="0">
                <a:solidFill>
                  <a:srgbClr val="00B0F0"/>
                </a:solidFill>
              </a:rPr>
              <a:t> 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236898" y="5520906"/>
            <a:ext cx="2113471" cy="10696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b="1" dirty="0" smtClean="0">
                <a:solidFill>
                  <a:srgbClr val="00B0F0"/>
                </a:solidFill>
              </a:rPr>
              <a:t>Optimise hygiene directly after birth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b="1" dirty="0" smtClean="0">
                <a:solidFill>
                  <a:srgbClr val="00B0F0"/>
                </a:solidFill>
              </a:rPr>
              <a:t> Clean housing and bedding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b="1" dirty="0">
                <a:solidFill>
                  <a:srgbClr val="00B0F0"/>
                </a:solidFill>
              </a:rPr>
              <a:t> </a:t>
            </a:r>
            <a:r>
              <a:rPr lang="en-GB" sz="1200" b="1" dirty="0" smtClean="0">
                <a:solidFill>
                  <a:srgbClr val="00B0F0"/>
                </a:solidFill>
              </a:rPr>
              <a:t>Proper milking of the cow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9065644" y="5520906"/>
            <a:ext cx="2269465" cy="10696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dirty="0" smtClean="0">
                <a:solidFill>
                  <a:srgbClr val="00B0F0"/>
                </a:solidFill>
              </a:rPr>
              <a:t>Attention should be paid to nutrition, environment, sanitation and care of the new born calf</a:t>
            </a:r>
            <a:endParaRPr lang="en-GB" sz="1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00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961</TotalTime>
  <Words>862</Words>
  <Application>Microsoft Macintosh PowerPoint</Application>
  <PresentationFormat>Widescreen</PresentationFormat>
  <Paragraphs>151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Calibri Light</vt:lpstr>
      <vt:lpstr>Courier New</vt:lpstr>
      <vt:lpstr>Wingdings</vt:lpstr>
      <vt:lpstr>Arial</vt:lpstr>
      <vt:lpstr>Office Theme</vt:lpstr>
      <vt:lpstr>A Report of Training  Conducted on Improved forage production and Use to Dairy Farmers in Babati District, Tanzania</vt:lpstr>
      <vt:lpstr>Training outline</vt:lpstr>
      <vt:lpstr>Introduction </vt:lpstr>
      <vt:lpstr>Output</vt:lpstr>
      <vt:lpstr>Building of improved and affordable cattle houses </vt:lpstr>
      <vt:lpstr>Old cattle shed disadvantages </vt:lpstr>
      <vt:lpstr>Features of good dairy cattle house</vt:lpstr>
      <vt:lpstr>Training in heifer and calf management</vt:lpstr>
      <vt:lpstr>Livestock diseases and Control </vt:lpstr>
      <vt:lpstr>Farm record keeping (dairy cow) </vt:lpstr>
      <vt:lpstr>Formulation of crop residues/napier based rations</vt:lpstr>
      <vt:lpstr>Recommendation from farmers </vt:lpstr>
    </vt:vector>
  </TitlesOfParts>
  <Company>ILRI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Ngunga, David (ILRI)</dc:creator>
  <cp:lastModifiedBy>Odhong, Jonathan (IITA)</cp:lastModifiedBy>
  <cp:revision>62</cp:revision>
  <dcterms:created xsi:type="dcterms:W3CDTF">2017-05-30T07:00:13Z</dcterms:created>
  <dcterms:modified xsi:type="dcterms:W3CDTF">2017-11-07T07:24:36Z</dcterms:modified>
</cp:coreProperties>
</file>